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325" r:id="rId2"/>
    <p:sldId id="342" r:id="rId3"/>
    <p:sldId id="360" r:id="rId4"/>
    <p:sldId id="350" r:id="rId5"/>
    <p:sldId id="357" r:id="rId6"/>
    <p:sldId id="358" r:id="rId7"/>
    <p:sldId id="361" r:id="rId8"/>
    <p:sldId id="362" r:id="rId9"/>
    <p:sldId id="363" r:id="rId10"/>
    <p:sldId id="359" r:id="rId1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3300"/>
    <a:srgbClr val="F7F7F7"/>
    <a:srgbClr val="FFFFCC"/>
    <a:srgbClr val="660033"/>
    <a:srgbClr val="FF963F"/>
    <a:srgbClr val="EA9600"/>
    <a:srgbClr val="FF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1851" autoAdjust="0"/>
  </p:normalViewPr>
  <p:slideViewPr>
    <p:cSldViewPr>
      <p:cViewPr varScale="1">
        <p:scale>
          <a:sx n="50" d="100"/>
          <a:sy n="50" d="100"/>
        </p:scale>
        <p:origin x="98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AD20E-3977-4438-BC57-3160F5DD47B1}" type="datetimeFigureOut">
              <a:rPr lang="ru-RU"/>
              <a:pPr>
                <a:defRPr/>
              </a:pPr>
              <a:t>29.01.2018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8972D5-B522-4C9A-BDDC-F3883EE0E7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353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097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175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3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539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308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983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43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7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33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396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245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947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338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387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418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29.01.2018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327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29.01.2018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309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29.01.2018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313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742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557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6BD7-5440-4EE3-9A93-638617711BF9}" type="datetimeFigureOut">
              <a:rPr lang="ru-RU" smtClean="0"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20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5157192"/>
            <a:ext cx="7848872" cy="151216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Президент Ассоциации вузов транспорта, ректор 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РУТ (МИИТ), д.т.н., профессор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Б.А. Лёвин</a:t>
            </a:r>
          </a:p>
          <a:p>
            <a:pPr algn="r"/>
            <a:endParaRPr lang="ru-RU" sz="2400" b="1" dirty="0" smtClean="0">
              <a:solidFill>
                <a:srgbClr val="002060"/>
              </a:solidFill>
            </a:endParaRPr>
          </a:p>
          <a:p>
            <a:pPr algn="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6237" y="3645024"/>
            <a:ext cx="8280920" cy="13681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В</a:t>
            </a:r>
            <a:r>
              <a:rPr lang="ru-RU" sz="2800" b="1" dirty="0" smtClean="0">
                <a:solidFill>
                  <a:srgbClr val="002060"/>
                </a:solidFill>
              </a:rPr>
              <a:t>узы транспорта и тренды развития профессионального образования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9" name="Рисунок 9" descr="КНИГА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6632"/>
            <a:ext cx="4104455" cy="331813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16043"/>
            <a:ext cx="3557023" cy="317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90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76456" y="6386064"/>
            <a:ext cx="504056" cy="427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868851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6006139" y="2708920"/>
            <a:ext cx="3030358" cy="2088232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ts val="1760"/>
              </a:lnSpc>
              <a:defRPr/>
            </a:pPr>
            <a:endParaRPr lang="ru-RU" b="1" dirty="0" smtClean="0">
              <a:solidFill>
                <a:srgbClr val="002060"/>
              </a:solidFill>
              <a:cs typeface="Arial" charset="0"/>
            </a:endParaRPr>
          </a:p>
          <a:p>
            <a:pPr>
              <a:lnSpc>
                <a:spcPts val="1760"/>
              </a:lnSpc>
              <a:defRPr/>
            </a:pPr>
            <a:endParaRPr lang="ru-RU" b="1" dirty="0">
              <a:solidFill>
                <a:srgbClr val="002060"/>
              </a:solidFill>
              <a:cs typeface="Arial" charset="0"/>
            </a:endParaRPr>
          </a:p>
          <a:p>
            <a:pPr algn="ctr">
              <a:lnSpc>
                <a:spcPts val="176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Участие в крупных </a:t>
            </a:r>
          </a:p>
          <a:p>
            <a:pPr algn="ctr">
              <a:lnSpc>
                <a:spcPts val="176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международных проектах,</a:t>
            </a:r>
          </a:p>
          <a:p>
            <a:pPr algn="ctr">
              <a:lnSpc>
                <a:spcPts val="1760"/>
              </a:lnSpc>
              <a:defRPr/>
            </a:pPr>
            <a:r>
              <a:rPr lang="ru-RU" b="1" dirty="0">
                <a:solidFill>
                  <a:srgbClr val="002060"/>
                </a:solidFill>
                <a:cs typeface="Arial" charset="0"/>
              </a:rPr>
              <a:t>в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том числе по линии ЕС</a:t>
            </a:r>
          </a:p>
          <a:p>
            <a:pPr algn="ctr">
              <a:lnSpc>
                <a:spcPts val="176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en-US" b="1" dirty="0">
                <a:solidFill>
                  <a:srgbClr val="002060"/>
                </a:solidFill>
                <a:cs typeface="Arial" charset="0"/>
              </a:rPr>
              <a:t>Erasmus </a:t>
            </a:r>
            <a:r>
              <a:rPr lang="en-US" b="1" dirty="0" smtClean="0">
                <a:solidFill>
                  <a:srgbClr val="002060"/>
                </a:solidFill>
                <a:cs typeface="Arial" charset="0"/>
              </a:rPr>
              <a:t>+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, </a:t>
            </a:r>
            <a:r>
              <a:rPr lang="en-US" b="1" dirty="0" smtClean="0">
                <a:solidFill>
                  <a:srgbClr val="002060"/>
                </a:solidFill>
                <a:cs typeface="Arial" charset="0"/>
              </a:rPr>
              <a:t>TEMPUS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,  </a:t>
            </a:r>
          </a:p>
          <a:p>
            <a:pPr algn="ctr">
              <a:lnSpc>
                <a:spcPts val="1760"/>
              </a:lnSpc>
              <a:defRPr/>
            </a:pPr>
            <a:r>
              <a:rPr lang="ru-RU" b="1" dirty="0">
                <a:solidFill>
                  <a:srgbClr val="002060"/>
                </a:solidFill>
                <a:cs typeface="Arial" charset="0"/>
              </a:rPr>
              <a:t>п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рограммы </a:t>
            </a:r>
            <a:r>
              <a:rPr lang="en-US" b="1" dirty="0" smtClean="0">
                <a:solidFill>
                  <a:srgbClr val="002060"/>
                </a:solidFill>
                <a:cs typeface="Arial" charset="0"/>
              </a:rPr>
              <a:t>DAAD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, </a:t>
            </a:r>
          </a:p>
          <a:p>
            <a:pPr algn="ctr">
              <a:lnSpc>
                <a:spcPts val="176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Ассоциация ректоров </a:t>
            </a:r>
          </a:p>
          <a:p>
            <a:pPr algn="ctr">
              <a:lnSpc>
                <a:spcPts val="176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транспортных вузов </a:t>
            </a:r>
          </a:p>
          <a:p>
            <a:pPr algn="ctr">
              <a:lnSpc>
                <a:spcPts val="176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России и КНР и т.д.)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</a:t>
            </a:r>
            <a:endParaRPr lang="ru-RU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>
            <a:off x="323528" y="4934478"/>
            <a:ext cx="3637029" cy="180689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Свыше </a:t>
            </a:r>
            <a:r>
              <a:rPr lang="ru-RU" b="1" dirty="0" smtClean="0">
                <a:solidFill>
                  <a:srgbClr val="FF0000"/>
                </a:solidFill>
                <a:cs typeface="Arial" charset="0"/>
              </a:rPr>
              <a:t>200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партнёров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из более, чем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cs typeface="Arial" charset="0"/>
              </a:rPr>
              <a:t>70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стран 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cs typeface="Arial" charset="0"/>
              </a:rPr>
              <a:t>ч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етырёх континентов</a:t>
            </a:r>
          </a:p>
          <a:p>
            <a:pPr algn="ctr">
              <a:lnSpc>
                <a:spcPts val="1860"/>
              </a:lnSpc>
            </a:pPr>
            <a:endParaRPr lang="ru-RU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4704"/>
            <a:ext cx="9144000" cy="72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ЗАРУБЕЖНОЕ РЕНОМЕ ВУЗОВ ТРАНСПОРТА</a:t>
            </a:r>
            <a:endParaRPr lang="ru-RU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6" name="AutoShape 11"/>
          <p:cNvSpPr>
            <a:spLocks noChangeArrowheads="1"/>
          </p:cNvSpPr>
          <p:nvPr/>
        </p:nvSpPr>
        <p:spPr bwMode="auto">
          <a:xfrm>
            <a:off x="6156175" y="1052736"/>
            <a:ext cx="2592289" cy="1296145"/>
          </a:xfrm>
          <a:prstGeom prst="roundRect">
            <a:avLst>
              <a:gd name="adj" fmla="val 10991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РУТ (МИИТ) – в числе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cs typeface="Arial" charset="0"/>
              </a:rPr>
              <a:t>у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частников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cs typeface="Arial" charset="0"/>
              </a:rPr>
              <a:t>п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риоритетного проекта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«Экспорт образования»</a:t>
            </a:r>
            <a:endParaRPr lang="ru-RU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251520" y="1052736"/>
            <a:ext cx="2232248" cy="1296144"/>
          </a:xfrm>
          <a:prstGeom prst="roundRect">
            <a:avLst>
              <a:gd name="adj" fmla="val 10991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Востребованность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выпускников  для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cs typeface="Arial" charset="0"/>
              </a:rPr>
              <a:t>в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едущих компаний</a:t>
            </a:r>
            <a:endParaRPr lang="ru-RU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AutoShape 11"/>
          <p:cNvSpPr>
            <a:spLocks noChangeArrowheads="1"/>
          </p:cNvSpPr>
          <p:nvPr/>
        </p:nvSpPr>
        <p:spPr bwMode="auto">
          <a:xfrm>
            <a:off x="179512" y="2708920"/>
            <a:ext cx="2814330" cy="2088232"/>
          </a:xfrm>
          <a:prstGeom prst="roundRect">
            <a:avLst>
              <a:gd name="adj" fmla="val 10991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cs typeface="Arial" charset="0"/>
              </a:rPr>
              <a:t>Совместные научные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cs typeface="Arial" charset="0"/>
              </a:rPr>
              <a:t>конференции, семинары,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cs typeface="Arial" charset="0"/>
              </a:rPr>
              <a:t>исследования, проекты,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cs typeface="Arial" charset="0"/>
              </a:rPr>
              <a:t>в том числе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cs typeface="Arial" charset="0"/>
              </a:rPr>
              <a:t>студенческие</a:t>
            </a:r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>
            <a:off x="2699792" y="980728"/>
            <a:ext cx="3240359" cy="1080120"/>
          </a:xfrm>
          <a:prstGeom prst="roundRect">
            <a:avLst>
              <a:gd name="adj" fmla="val 10991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1760"/>
              </a:lnSpc>
            </a:pPr>
            <a:endParaRPr lang="ru-RU" b="1" dirty="0" smtClean="0">
              <a:solidFill>
                <a:srgbClr val="002060"/>
              </a:solidFill>
              <a:cs typeface="Arial" charset="0"/>
            </a:endParaRPr>
          </a:p>
          <a:p>
            <a:pPr algn="ctr">
              <a:lnSpc>
                <a:spcPts val="17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Совместные образовательные</a:t>
            </a:r>
          </a:p>
          <a:p>
            <a:pPr algn="ctr">
              <a:lnSpc>
                <a:spcPts val="17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программы.</a:t>
            </a:r>
          </a:p>
          <a:p>
            <a:pPr algn="ctr">
              <a:lnSpc>
                <a:spcPts val="17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Академическая  </a:t>
            </a:r>
            <a:r>
              <a:rPr lang="ru-RU" b="1" dirty="0">
                <a:solidFill>
                  <a:srgbClr val="002060"/>
                </a:solidFill>
                <a:cs typeface="Arial" charset="0"/>
              </a:rPr>
              <a:t>и</a:t>
            </a:r>
          </a:p>
          <a:p>
            <a:pPr algn="ctr">
              <a:lnSpc>
                <a:spcPts val="1760"/>
              </a:lnSpc>
            </a:pPr>
            <a:r>
              <a:rPr lang="ru-RU" b="1" dirty="0">
                <a:solidFill>
                  <a:srgbClr val="002060"/>
                </a:solidFill>
                <a:cs typeface="Arial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туденческая мобильность </a:t>
            </a:r>
            <a:endParaRPr lang="ru-RU" b="1" dirty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" name="7-конечная звезда 3"/>
          <p:cNvSpPr/>
          <p:nvPr/>
        </p:nvSpPr>
        <p:spPr>
          <a:xfrm>
            <a:off x="3131838" y="2204864"/>
            <a:ext cx="2736305" cy="2659072"/>
          </a:xfrm>
          <a:prstGeom prst="star7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AutoShape 11"/>
          <p:cNvSpPr>
            <a:spLocks noChangeArrowheads="1"/>
          </p:cNvSpPr>
          <p:nvPr/>
        </p:nvSpPr>
        <p:spPr bwMode="auto">
          <a:xfrm>
            <a:off x="4427984" y="4941168"/>
            <a:ext cx="4320480" cy="1767541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460"/>
              </a:lnSpc>
            </a:pPr>
            <a:endParaRPr lang="ru-RU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cs typeface="Arial" charset="0"/>
            </a:endParaRPr>
          </a:p>
          <a:p>
            <a:pPr marL="285750" indent="-285750">
              <a:lnSpc>
                <a:spcPts val="166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Ведущие транспортные </a:t>
            </a:r>
          </a:p>
          <a:p>
            <a:pPr>
              <a:lnSpc>
                <a:spcPts val="16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    предприятия, научные центры, </a:t>
            </a:r>
          </a:p>
          <a:p>
            <a:pPr>
              <a:lnSpc>
                <a:spcPts val="16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    корпорации, вузы</a:t>
            </a:r>
            <a:endParaRPr lang="ru-RU" b="1" dirty="0">
              <a:solidFill>
                <a:srgbClr val="002060"/>
              </a:solidFill>
              <a:cs typeface="Arial" charset="0"/>
            </a:endParaRPr>
          </a:p>
          <a:p>
            <a:pPr marL="285750" indent="-285750">
              <a:lnSpc>
                <a:spcPts val="166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Посольства</a:t>
            </a:r>
          </a:p>
          <a:p>
            <a:pPr marL="285750" indent="-285750">
              <a:lnSpc>
                <a:spcPts val="166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Авторитетные межгосударственные</a:t>
            </a:r>
          </a:p>
          <a:p>
            <a:pPr>
              <a:lnSpc>
                <a:spcPts val="16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     и отраслевые объединения, союзы,</a:t>
            </a:r>
          </a:p>
          <a:p>
            <a:pPr>
              <a:lnSpc>
                <a:spcPts val="1660"/>
              </a:lnSpc>
            </a:pPr>
            <a:r>
              <a:rPr lang="ru-RU" b="1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    ассоциации</a:t>
            </a:r>
          </a:p>
          <a:p>
            <a:pPr algn="ctr"/>
            <a:endParaRPr lang="ru-RU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924944"/>
            <a:ext cx="1368152" cy="1296144"/>
          </a:xfrm>
          <a:prstGeom prst="rect">
            <a:avLst/>
          </a:prstGeom>
        </p:spPr>
      </p:pic>
      <p:sp>
        <p:nvSpPr>
          <p:cNvPr id="3" name="Нашивка 2"/>
          <p:cNvSpPr/>
          <p:nvPr/>
        </p:nvSpPr>
        <p:spPr>
          <a:xfrm>
            <a:off x="4067944" y="5373216"/>
            <a:ext cx="288032" cy="700656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61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685" y="116632"/>
            <a:ext cx="8957472" cy="43204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СРЕДИ ЛИДЕРОВ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20688"/>
            <a:ext cx="3384376" cy="237626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5165" y="3068960"/>
            <a:ext cx="8551291" cy="35283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</a:rPr>
              <a:t>Тесная </a:t>
            </a:r>
            <a:r>
              <a:rPr lang="ru-RU" sz="2000" b="1" i="1" dirty="0" smtClean="0">
                <a:solidFill>
                  <a:srgbClr val="FF0000"/>
                </a:solidFill>
              </a:rPr>
              <a:t>связь с производством </a:t>
            </a:r>
            <a:r>
              <a:rPr lang="ru-RU" sz="2000" b="1" i="1" dirty="0" smtClean="0">
                <a:solidFill>
                  <a:srgbClr val="002060"/>
                </a:solidFill>
              </a:rPr>
              <a:t>(система целевой подготовки кадров)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</a:rPr>
              <a:t>Востребованность выпускников в России и за рубежом в </a:t>
            </a:r>
            <a:r>
              <a:rPr lang="ru-RU" sz="2000" b="1" i="1" dirty="0" smtClean="0">
                <a:solidFill>
                  <a:srgbClr val="FF0000"/>
                </a:solidFill>
              </a:rPr>
              <a:t>сферах транспорта и других областях </a:t>
            </a:r>
            <a:r>
              <a:rPr lang="ru-RU" sz="2000" b="1" i="1" dirty="0" smtClean="0">
                <a:solidFill>
                  <a:srgbClr val="002060"/>
                </a:solidFill>
              </a:rPr>
              <a:t>деятельности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</a:rPr>
              <a:t>Кадровое обеспечение и научное сопровождение  </a:t>
            </a:r>
            <a:r>
              <a:rPr lang="ru-RU" sz="2000" b="1" i="1" dirty="0" smtClean="0">
                <a:solidFill>
                  <a:srgbClr val="FF0000"/>
                </a:solidFill>
              </a:rPr>
              <a:t>приоритетных проектов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</a:rPr>
              <a:t>Непрерывность образования в </a:t>
            </a:r>
            <a:r>
              <a:rPr lang="ru-RU" sz="2000" b="1" i="1" dirty="0" smtClean="0">
                <a:solidFill>
                  <a:srgbClr val="FF0000"/>
                </a:solidFill>
              </a:rPr>
              <a:t>рамках одного вуза </a:t>
            </a:r>
            <a:r>
              <a:rPr lang="ru-RU" sz="2000" b="1" i="1" dirty="0" smtClean="0">
                <a:solidFill>
                  <a:srgbClr val="002060"/>
                </a:solidFill>
              </a:rPr>
              <a:t>( от гимназии до докторантуры)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</a:rPr>
              <a:t>Реализация  федеральных, отраслевых и корпоративных молодёжных научно-образовательных и гуманитарных программ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</a:rPr>
              <a:t>Доходы от внебюджетной деятельности (</a:t>
            </a:r>
            <a:r>
              <a:rPr lang="ru-RU" sz="2000" b="1" i="1" dirty="0" smtClean="0">
                <a:solidFill>
                  <a:srgbClr val="FF0000"/>
                </a:solidFill>
              </a:rPr>
              <a:t>до 70 % </a:t>
            </a:r>
            <a:r>
              <a:rPr lang="ru-RU" sz="2000" b="1" i="1" dirty="0" smtClean="0">
                <a:solidFill>
                  <a:srgbClr val="002060"/>
                </a:solidFill>
              </a:rPr>
              <a:t>в консолидированном бюджете)</a:t>
            </a:r>
          </a:p>
        </p:txBody>
      </p:sp>
    </p:spTree>
    <p:extLst>
      <p:ext uri="{BB962C8B-B14F-4D97-AF65-F5344CB8AC3E}">
        <p14:creationId xmlns:p14="http://schemas.microsoft.com/office/powerpoint/2010/main" val="4089746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685" y="116712"/>
            <a:ext cx="8957472" cy="78727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НЕОДНОЗНАЧНЫЙ КРИТЕРИЙ ОТСТАВАНИЯ.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НУЖНО ЛИ ДОГОНЯТЬ ДРУГИЕ ВУЗЫ?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165" y="1052736"/>
            <a:ext cx="8928992" cy="20114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Показатель </a:t>
            </a:r>
            <a:r>
              <a:rPr lang="ru-RU" sz="2000" b="1" dirty="0" smtClean="0">
                <a:solidFill>
                  <a:srgbClr val="FF0000"/>
                </a:solidFill>
              </a:rPr>
              <a:t>«Образовательная </a:t>
            </a:r>
            <a:r>
              <a:rPr lang="ru-RU" sz="2000" b="1" dirty="0">
                <a:solidFill>
                  <a:srgbClr val="FF0000"/>
                </a:solidFill>
              </a:rPr>
              <a:t>деятельность» </a:t>
            </a:r>
            <a:r>
              <a:rPr lang="ru-RU" sz="2000" b="1" dirty="0" smtClean="0">
                <a:solidFill>
                  <a:srgbClr val="002060"/>
                </a:solidFill>
              </a:rPr>
              <a:t>(Средний балл ЕГЭ лиц, принятых на обучение на бюджетную и платную основу  </a:t>
            </a:r>
            <a:r>
              <a:rPr lang="ru-RU" sz="2000" b="1" dirty="0">
                <a:solidFill>
                  <a:srgbClr val="002060"/>
                </a:solidFill>
              </a:rPr>
              <a:t>по очной форме по программам </a:t>
            </a:r>
            <a:r>
              <a:rPr lang="ru-RU" sz="2000" b="1" dirty="0" err="1">
                <a:solidFill>
                  <a:srgbClr val="002060"/>
                </a:solidFill>
              </a:rPr>
              <a:t>бакалавриата</a:t>
            </a:r>
            <a:r>
              <a:rPr lang="ru-RU" sz="2000" b="1" dirty="0">
                <a:solidFill>
                  <a:srgbClr val="002060"/>
                </a:solidFill>
              </a:rPr>
              <a:t> и </a:t>
            </a:r>
            <a:r>
              <a:rPr lang="ru-RU" sz="2000" b="1" dirty="0" err="1" smtClean="0">
                <a:solidFill>
                  <a:srgbClr val="002060"/>
                </a:solidFill>
              </a:rPr>
              <a:t>специалитета</a:t>
            </a:r>
            <a:r>
              <a:rPr lang="ru-RU" sz="2000" b="1" dirty="0" smtClean="0">
                <a:solidFill>
                  <a:srgbClr val="002060"/>
                </a:solidFill>
              </a:rPr>
              <a:t>)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Характеризует: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не </a:t>
            </a:r>
            <a:r>
              <a:rPr lang="ru-RU" sz="2000" b="1" i="1" dirty="0" smtClean="0">
                <a:solidFill>
                  <a:srgbClr val="FF0000"/>
                </a:solidFill>
              </a:rPr>
              <a:t>качество образования в вузе</a:t>
            </a:r>
            <a:r>
              <a:rPr lang="ru-RU" sz="2000" b="1" i="1" dirty="0" smtClean="0">
                <a:solidFill>
                  <a:srgbClr val="002060"/>
                </a:solidFill>
              </a:rPr>
              <a:t>,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 а уровень подготовки в </a:t>
            </a:r>
            <a:r>
              <a:rPr lang="ru-RU" sz="2000" b="1" i="1" dirty="0" smtClean="0">
                <a:solidFill>
                  <a:srgbClr val="FF0000"/>
                </a:solidFill>
              </a:rPr>
              <a:t>системе общего образования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3212976"/>
            <a:ext cx="8928992" cy="1224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Эффективность образовательной деятельности </a:t>
            </a:r>
            <a:r>
              <a:rPr lang="ru-RU" sz="2000" b="1" dirty="0" smtClean="0">
                <a:solidFill>
                  <a:srgbClr val="002060"/>
                </a:solidFill>
              </a:rPr>
              <a:t>– уровень профессиональных знаний и компетенций,  практических навыков </a:t>
            </a:r>
            <a:r>
              <a:rPr lang="ru-RU" sz="2000" b="1" dirty="0" smtClean="0">
                <a:solidFill>
                  <a:srgbClr val="FF0000"/>
                </a:solidFill>
              </a:rPr>
              <a:t>не абитуриентов, а выпускников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5013176"/>
            <a:ext cx="8928992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Главный критерий – </a:t>
            </a:r>
            <a:r>
              <a:rPr lang="ru-RU" sz="2400" b="1" i="1" dirty="0" smtClean="0">
                <a:solidFill>
                  <a:srgbClr val="FF0000"/>
                </a:solidFill>
              </a:rPr>
              <a:t>востребованность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Главный арбитр – </a:t>
            </a:r>
            <a:r>
              <a:rPr lang="ru-RU" sz="2400" b="1" i="1" dirty="0" smtClean="0">
                <a:solidFill>
                  <a:srgbClr val="FF0000"/>
                </a:solidFill>
              </a:rPr>
              <a:t>работодатель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 rot="16200000">
            <a:off x="4031940" y="4230801"/>
            <a:ext cx="405756" cy="962396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5165" y="6021288"/>
            <a:ext cx="8551291" cy="72481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ЕГЭ – должен быть </a:t>
            </a:r>
            <a:r>
              <a:rPr lang="ru-RU" sz="2400" b="1" dirty="0" smtClean="0">
                <a:solidFill>
                  <a:srgbClr val="FF0000"/>
                </a:solidFill>
              </a:rPr>
              <a:t>инструментом повышения доступности </a:t>
            </a:r>
            <a:r>
              <a:rPr lang="ru-RU" sz="2000" b="1" dirty="0" smtClean="0">
                <a:solidFill>
                  <a:srgbClr val="002060"/>
                </a:solidFill>
              </a:rPr>
              <a:t>высшего образования, а не критерием </a:t>
            </a:r>
            <a:r>
              <a:rPr lang="ru-RU" sz="2400" b="1" dirty="0" smtClean="0">
                <a:solidFill>
                  <a:srgbClr val="FF0000"/>
                </a:solidFill>
              </a:rPr>
              <a:t>оценки эффективности вузов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4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6117" y="116712"/>
            <a:ext cx="8808372" cy="49924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ЕЩЁ ОДИН СПОРНЫЙ ТРЕНД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6117" y="764704"/>
            <a:ext cx="3335763" cy="30243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i="1" dirty="0" smtClean="0">
              <a:solidFill>
                <a:srgbClr val="00206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ru-RU" sz="2000" b="1" i="1" dirty="0" smtClean="0">
                <a:solidFill>
                  <a:srgbClr val="002060"/>
                </a:solidFill>
              </a:rPr>
              <a:t>Зарубежные вузы, на которых «идёт равнение»,</a:t>
            </a:r>
          </a:p>
          <a:p>
            <a:pPr algn="ctr">
              <a:lnSpc>
                <a:spcPts val="2000"/>
              </a:lnSpc>
            </a:pPr>
            <a:r>
              <a:rPr lang="ru-RU" sz="2000" b="1" i="1" dirty="0">
                <a:solidFill>
                  <a:srgbClr val="002060"/>
                </a:solidFill>
              </a:rPr>
              <a:t>в</a:t>
            </a:r>
            <a:r>
              <a:rPr lang="ru-RU" sz="2000" b="1" i="1" dirty="0" smtClean="0">
                <a:solidFill>
                  <a:srgbClr val="002060"/>
                </a:solidFill>
              </a:rPr>
              <a:t>ыпускают высококлассных</a:t>
            </a:r>
          </a:p>
          <a:p>
            <a:pPr algn="ctr">
              <a:lnSpc>
                <a:spcPts val="2000"/>
              </a:lnSpc>
            </a:pPr>
            <a:r>
              <a:rPr lang="ru-RU" sz="2000" b="1" i="1" dirty="0" smtClean="0">
                <a:solidFill>
                  <a:srgbClr val="FF0000"/>
                </a:solidFill>
              </a:rPr>
              <a:t>«узких» </a:t>
            </a:r>
            <a:r>
              <a:rPr lang="ru-RU" sz="2000" b="1" i="1" dirty="0" smtClean="0">
                <a:solidFill>
                  <a:srgbClr val="002060"/>
                </a:solidFill>
              </a:rPr>
              <a:t>специалистов.</a:t>
            </a:r>
          </a:p>
          <a:p>
            <a:pPr algn="ctr">
              <a:lnSpc>
                <a:spcPts val="2000"/>
              </a:lnSpc>
            </a:pPr>
            <a:r>
              <a:rPr lang="ru-RU" sz="2000" b="1" i="1" dirty="0" smtClean="0">
                <a:solidFill>
                  <a:srgbClr val="002060"/>
                </a:solidFill>
              </a:rPr>
              <a:t>В головах и в дипломах – только то, что </a:t>
            </a:r>
          </a:p>
          <a:p>
            <a:pPr algn="ctr">
              <a:lnSpc>
                <a:spcPts val="2000"/>
              </a:lnSpc>
            </a:pPr>
            <a:r>
              <a:rPr lang="ru-RU" sz="2000" b="1" i="1" dirty="0" smtClean="0">
                <a:solidFill>
                  <a:srgbClr val="FF0000"/>
                </a:solidFill>
              </a:rPr>
              <a:t>нужно работодателю</a:t>
            </a:r>
          </a:p>
          <a:p>
            <a:pPr algn="ctr">
              <a:lnSpc>
                <a:spcPts val="2000"/>
              </a:lnSpc>
            </a:pPr>
            <a:r>
              <a:rPr lang="ru-RU" sz="2000" b="1" i="1" dirty="0">
                <a:solidFill>
                  <a:srgbClr val="002060"/>
                </a:solidFill>
              </a:rPr>
              <a:t>в</a:t>
            </a:r>
            <a:r>
              <a:rPr lang="ru-RU" sz="2000" b="1" i="1" dirty="0" smtClean="0">
                <a:solidFill>
                  <a:srgbClr val="002060"/>
                </a:solidFill>
              </a:rPr>
              <a:t>сё остальное – лишнее…</a:t>
            </a:r>
          </a:p>
          <a:p>
            <a:pPr algn="ctr">
              <a:lnSpc>
                <a:spcPts val="2000"/>
              </a:lnSpc>
            </a:pP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913" y="764704"/>
            <a:ext cx="5184576" cy="30243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i="1" dirty="0" smtClean="0">
                <a:solidFill>
                  <a:srgbClr val="002060"/>
                </a:solidFill>
              </a:rPr>
              <a:t>Традиции  отечественного, </a:t>
            </a:r>
          </a:p>
          <a:p>
            <a:pPr algn="ctr">
              <a:lnSpc>
                <a:spcPts val="2000"/>
              </a:lnSpc>
            </a:pPr>
            <a:r>
              <a:rPr lang="ru-RU" sz="2000" b="1" i="1" dirty="0" smtClean="0">
                <a:solidFill>
                  <a:srgbClr val="002060"/>
                </a:solidFill>
              </a:rPr>
              <a:t>в том числе транспортного образования – синтез </a:t>
            </a:r>
            <a:r>
              <a:rPr lang="ru-RU" sz="2000" b="1" i="1" dirty="0" smtClean="0">
                <a:solidFill>
                  <a:srgbClr val="FF0000"/>
                </a:solidFill>
              </a:rPr>
              <a:t>фундаментальной, профессиональной и практической подготовки  </a:t>
            </a:r>
            <a:r>
              <a:rPr lang="ru-RU" sz="2000" b="1" i="1" dirty="0" smtClean="0">
                <a:solidFill>
                  <a:srgbClr val="002060"/>
                </a:solidFill>
              </a:rPr>
              <a:t>в сочетании с разносторонней </a:t>
            </a:r>
            <a:r>
              <a:rPr lang="ru-RU" sz="2000" b="1" i="1" dirty="0" smtClean="0">
                <a:solidFill>
                  <a:srgbClr val="FF0000"/>
                </a:solidFill>
              </a:rPr>
              <a:t>эрудицией,</a:t>
            </a:r>
            <a:r>
              <a:rPr lang="ru-RU" sz="2000" b="1" i="1" dirty="0" smtClean="0">
                <a:solidFill>
                  <a:srgbClr val="002060"/>
                </a:solidFill>
              </a:rPr>
              <a:t> высоким уровнем </a:t>
            </a:r>
            <a:r>
              <a:rPr lang="ru-RU" sz="2000" b="1" i="1" dirty="0" smtClean="0">
                <a:solidFill>
                  <a:srgbClr val="FF0000"/>
                </a:solidFill>
              </a:rPr>
              <a:t>духовности,  патриотизма,  </a:t>
            </a:r>
            <a:r>
              <a:rPr lang="ru-RU" sz="2000" b="1" i="1" dirty="0" smtClean="0">
                <a:solidFill>
                  <a:srgbClr val="002060"/>
                </a:solidFill>
              </a:rPr>
              <a:t>общечеловеческой </a:t>
            </a:r>
            <a:r>
              <a:rPr lang="ru-RU" sz="2000" b="1" i="1" dirty="0" smtClean="0">
                <a:solidFill>
                  <a:srgbClr val="FF0000"/>
                </a:solidFill>
              </a:rPr>
              <a:t>культуры…</a:t>
            </a:r>
          </a:p>
          <a:p>
            <a:pPr algn="ctr">
              <a:lnSpc>
                <a:spcPts val="2000"/>
              </a:lnSpc>
            </a:pPr>
            <a:r>
              <a:rPr lang="ru-RU" sz="2000" b="1" i="1" dirty="0" smtClean="0">
                <a:solidFill>
                  <a:srgbClr val="002060"/>
                </a:solidFill>
              </a:rPr>
              <a:t>Именно такие люди, а не квалифицированные одушевлённые механизмы будут строить </a:t>
            </a:r>
            <a:r>
              <a:rPr lang="ru-RU" sz="2000" b="1" i="1" dirty="0">
                <a:solidFill>
                  <a:srgbClr val="002060"/>
                </a:solidFill>
              </a:rPr>
              <a:t>б</a:t>
            </a:r>
            <a:r>
              <a:rPr lang="ru-RU" sz="2000" b="1" i="1" dirty="0" smtClean="0">
                <a:solidFill>
                  <a:srgbClr val="002060"/>
                </a:solidFill>
              </a:rPr>
              <a:t>удущее России 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933056"/>
            <a:ext cx="2717015" cy="223224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861048"/>
            <a:ext cx="2376264" cy="273630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190960"/>
            <a:ext cx="1944217" cy="2046352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190960"/>
            <a:ext cx="1656184" cy="19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12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685" y="116632"/>
            <a:ext cx="8957472" cy="43204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БУДЕМ ДОГОНЯТЬ, НО ОБДУМАННО…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4704"/>
            <a:ext cx="2852936" cy="223224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51520" y="2996952"/>
            <a:ext cx="8280920" cy="16561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Подготовка специалистов по основным специальностям, связанным с </a:t>
            </a:r>
            <a:r>
              <a:rPr lang="ru-RU" sz="2000" b="1" dirty="0" smtClean="0">
                <a:solidFill>
                  <a:srgbClr val="FF0000"/>
                </a:solidFill>
              </a:rPr>
              <a:t>эксплуатацией транспортной техники и безопасностью движения,  </a:t>
            </a:r>
            <a:r>
              <a:rPr lang="ru-RU" sz="2000" b="1" dirty="0" smtClean="0">
                <a:solidFill>
                  <a:srgbClr val="002060"/>
                </a:solidFill>
              </a:rPr>
              <a:t>требует </a:t>
            </a:r>
            <a:r>
              <a:rPr lang="ru-RU" sz="2000" b="1" dirty="0" smtClean="0">
                <a:solidFill>
                  <a:srgbClr val="FF0000"/>
                </a:solidFill>
              </a:rPr>
              <a:t>личного контакта </a:t>
            </a:r>
            <a:r>
              <a:rPr lang="ru-RU" sz="2000" b="1" dirty="0" smtClean="0">
                <a:solidFill>
                  <a:srgbClr val="002060"/>
                </a:solidFill>
              </a:rPr>
              <a:t>с преподавателем и </a:t>
            </a:r>
            <a:r>
              <a:rPr lang="ru-RU" sz="2000" b="1" dirty="0" smtClean="0">
                <a:solidFill>
                  <a:srgbClr val="FF0000"/>
                </a:solidFill>
              </a:rPr>
              <a:t>непосредственного присутствия</a:t>
            </a:r>
            <a:r>
              <a:rPr lang="ru-RU" sz="2000" b="1" dirty="0" smtClean="0">
                <a:solidFill>
                  <a:srgbClr val="002060"/>
                </a:solidFill>
              </a:rPr>
              <a:t> на практических занятиях с использованием транспортных средств и сложных тренажёров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764704"/>
            <a:ext cx="3168352" cy="18002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ЦИФРОВИЗАЦИЯ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ОБРАЗОВАНИЯ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16200000">
            <a:off x="4060132" y="4748002"/>
            <a:ext cx="405756" cy="962396"/>
          </a:xfrm>
          <a:prstGeom prst="chevron">
            <a:avLst>
              <a:gd name="adj" fmla="val 10000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16200000" flipH="1">
            <a:off x="3990312" y="4488452"/>
            <a:ext cx="517203" cy="990588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5314356"/>
            <a:ext cx="8280920" cy="13550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Расширение формата </a:t>
            </a:r>
            <a:r>
              <a:rPr lang="ru-RU" sz="2000" b="1" dirty="0" err="1" smtClean="0">
                <a:solidFill>
                  <a:srgbClr val="002060"/>
                </a:solidFill>
              </a:rPr>
              <a:t>цифровизации</a:t>
            </a:r>
            <a:r>
              <a:rPr lang="ru-RU" sz="2000" b="1" dirty="0" smtClean="0">
                <a:solidFill>
                  <a:srgbClr val="002060"/>
                </a:solidFill>
              </a:rPr>
              <a:t> образования,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и</a:t>
            </a:r>
            <a:r>
              <a:rPr lang="ru-RU" sz="2000" b="1" dirty="0" smtClean="0">
                <a:solidFill>
                  <a:srgbClr val="002060"/>
                </a:solidFill>
              </a:rPr>
              <a:t>спользования электронных, в том числе дистанционных обучающих технологий, не должно снижать </a:t>
            </a:r>
            <a:r>
              <a:rPr lang="ru-RU" sz="2000" b="1" dirty="0" smtClean="0">
                <a:solidFill>
                  <a:srgbClr val="FF0000"/>
                </a:solidFill>
              </a:rPr>
              <a:t>качества подготовки  </a:t>
            </a:r>
            <a:r>
              <a:rPr lang="ru-RU" sz="2000" b="1" dirty="0" smtClean="0">
                <a:solidFill>
                  <a:srgbClr val="002060"/>
                </a:solidFill>
              </a:rPr>
              <a:t>специалистов для транспорта – стратегически важной отрасли экономики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17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685" y="116632"/>
            <a:ext cx="8957472" cy="43204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БУДЕМ И ДОЛЖНЫ ДОГОНЯТЬ!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2917304" cy="27363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31840" y="980728"/>
            <a:ext cx="5184576" cy="201622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ТЕХНОПАРКИ  ПРИ ВУЗАХ.  </a:t>
            </a:r>
          </a:p>
          <a:p>
            <a:pPr algn="ctr">
              <a:lnSpc>
                <a:spcPts val="28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МИНИМАЛЬНО КОРОТКИЙ ИННОВАЦИОННЫЙ ЦИКЛ ОТ </a:t>
            </a:r>
            <a:r>
              <a:rPr lang="ru-RU" sz="2000" b="1" dirty="0" smtClean="0">
                <a:solidFill>
                  <a:srgbClr val="FF0000"/>
                </a:solidFill>
              </a:rPr>
              <a:t>РОЖДЕНИЯ</a:t>
            </a:r>
            <a:r>
              <a:rPr lang="ru-RU" sz="2000" b="1" dirty="0" smtClean="0">
                <a:solidFill>
                  <a:srgbClr val="002060"/>
                </a:solidFill>
              </a:rPr>
              <a:t> ИДЕИ ДО ЕЁ </a:t>
            </a:r>
            <a:r>
              <a:rPr lang="ru-RU" sz="2000" b="1" dirty="0" smtClean="0">
                <a:solidFill>
                  <a:srgbClr val="FF0000"/>
                </a:solidFill>
              </a:rPr>
              <a:t>КОММЕРЦИАЛИЗАЦИИ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И ВОПЛОЩЕНИЯ В </a:t>
            </a:r>
            <a:r>
              <a:rPr lang="ru-RU" sz="2000" b="1" dirty="0" smtClean="0">
                <a:solidFill>
                  <a:srgbClr val="FF0000"/>
                </a:solidFill>
              </a:rPr>
              <a:t>РЕАЛЬНОМ ПРОДУКТЕ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429000"/>
            <a:ext cx="8280920" cy="31683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Продвижение во внешнюю среду </a:t>
            </a:r>
            <a:r>
              <a:rPr lang="ru-RU" sz="2000" b="1" dirty="0" smtClean="0">
                <a:solidFill>
                  <a:srgbClr val="FF0000"/>
                </a:solidFill>
              </a:rPr>
              <a:t>бренда </a:t>
            </a:r>
            <a:r>
              <a:rPr lang="ru-RU" sz="2000" b="1" dirty="0" smtClean="0">
                <a:solidFill>
                  <a:srgbClr val="002060"/>
                </a:solidFill>
              </a:rPr>
              <a:t>транспортных вузов;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повышение </a:t>
            </a:r>
            <a:r>
              <a:rPr lang="ru-RU" sz="2000" b="1" dirty="0" smtClean="0">
                <a:solidFill>
                  <a:srgbClr val="FF0000"/>
                </a:solidFill>
              </a:rPr>
              <a:t>престижа транспортного образования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Рост объёмов НИОКР : </a:t>
            </a:r>
            <a:r>
              <a:rPr lang="ru-RU" sz="2000" b="1" dirty="0" smtClean="0">
                <a:solidFill>
                  <a:srgbClr val="FF0000"/>
                </a:solidFill>
              </a:rPr>
              <a:t>диверсификация заказчиков </a:t>
            </a:r>
            <a:r>
              <a:rPr lang="ru-RU" sz="2000" b="1" dirty="0" smtClean="0">
                <a:solidFill>
                  <a:srgbClr val="002060"/>
                </a:solidFill>
              </a:rPr>
              <a:t>и выполнение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</a:t>
            </a:r>
            <a:r>
              <a:rPr lang="ru-RU" sz="2000" b="1" dirty="0" smtClean="0">
                <a:solidFill>
                  <a:srgbClr val="FF0000"/>
                </a:solidFill>
              </a:rPr>
              <a:t>востребованных бизнесом </a:t>
            </a:r>
            <a:r>
              <a:rPr lang="ru-RU" sz="2000" b="1" dirty="0" smtClean="0">
                <a:solidFill>
                  <a:srgbClr val="002060"/>
                </a:solidFill>
              </a:rPr>
              <a:t>научных разработок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Рост числа </a:t>
            </a:r>
            <a:r>
              <a:rPr lang="ru-RU" sz="2000" b="1" dirty="0" smtClean="0">
                <a:solidFill>
                  <a:srgbClr val="FF0000"/>
                </a:solidFill>
              </a:rPr>
              <a:t>зарубежных студентов</a:t>
            </a:r>
            <a:r>
              <a:rPr lang="ru-RU" sz="2000" b="1" dirty="0" smtClean="0">
                <a:solidFill>
                  <a:srgbClr val="002060"/>
                </a:solidFill>
              </a:rPr>
              <a:t>, в том числе за счёт увеличения числа программ на иностранных языках и  развития инфраструктуры общежитий  	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Проектный подход к развитию  вузов  в плане повышения: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уровня </a:t>
            </a:r>
            <a:r>
              <a:rPr lang="ru-RU" sz="2000" b="1" dirty="0" smtClean="0">
                <a:solidFill>
                  <a:srgbClr val="FF0000"/>
                </a:solidFill>
              </a:rPr>
              <a:t>комфортности </a:t>
            </a:r>
            <a:r>
              <a:rPr lang="ru-RU" sz="2000" b="1" dirty="0" smtClean="0">
                <a:solidFill>
                  <a:srgbClr val="002060"/>
                </a:solidFill>
              </a:rPr>
              <a:t>образовательного процесса; </a:t>
            </a:r>
            <a:r>
              <a:rPr lang="ru-RU" sz="2000" b="1" dirty="0" smtClean="0">
                <a:solidFill>
                  <a:srgbClr val="FF0000"/>
                </a:solidFill>
              </a:rPr>
              <a:t>досуга </a:t>
            </a:r>
            <a:r>
              <a:rPr lang="ru-RU" sz="2000" b="1" dirty="0" smtClean="0">
                <a:solidFill>
                  <a:srgbClr val="002060"/>
                </a:solidFill>
              </a:rPr>
              <a:t>студентов;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</a:t>
            </a:r>
            <a:r>
              <a:rPr lang="ru-RU" sz="2000" b="1" dirty="0" smtClean="0">
                <a:solidFill>
                  <a:srgbClr val="FF0000"/>
                </a:solidFill>
              </a:rPr>
              <a:t>привлекательности </a:t>
            </a:r>
            <a:r>
              <a:rPr lang="ru-RU" sz="2000" b="1" dirty="0" smtClean="0">
                <a:solidFill>
                  <a:srgbClr val="002060"/>
                </a:solidFill>
              </a:rPr>
              <a:t>вузов для абитуриентов 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89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685" y="116632"/>
            <a:ext cx="8957472" cy="43204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НУЖНА ПОДДЕРЖКА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764704"/>
            <a:ext cx="4824536" cy="20882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Для эффективной </a:t>
            </a:r>
            <a:r>
              <a:rPr lang="ru-RU" sz="2400" b="1" dirty="0" smtClean="0">
                <a:solidFill>
                  <a:srgbClr val="FF0000"/>
                </a:solidFill>
              </a:rPr>
              <a:t>интеграции </a:t>
            </a:r>
          </a:p>
          <a:p>
            <a:pPr algn="ctr">
              <a:lnSpc>
                <a:spcPts val="28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в мировую научно-образовательную среду, завоевание там </a:t>
            </a:r>
            <a:r>
              <a:rPr lang="ru-RU" sz="2400" b="1" dirty="0" smtClean="0">
                <a:solidFill>
                  <a:srgbClr val="FF0000"/>
                </a:solidFill>
              </a:rPr>
              <a:t>лидерских позиций </a:t>
            </a:r>
            <a:r>
              <a:rPr lang="ru-RU" sz="2400" b="1" dirty="0" smtClean="0">
                <a:solidFill>
                  <a:srgbClr val="002060"/>
                </a:solidFill>
              </a:rPr>
              <a:t> вузам нужна поддержка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996952"/>
            <a:ext cx="4104456" cy="3600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Содействие Минтранса, работодателей, СТР </a:t>
            </a:r>
            <a:r>
              <a:rPr lang="ru-RU" sz="2000" b="1" dirty="0" smtClean="0">
                <a:solidFill>
                  <a:srgbClr val="FF0000"/>
                </a:solidFill>
              </a:rPr>
              <a:t>законодательному обеспечению </a:t>
            </a:r>
            <a:r>
              <a:rPr lang="ru-RU" sz="2000" b="1" dirty="0" smtClean="0">
                <a:solidFill>
                  <a:srgbClr val="002060"/>
                </a:solidFill>
              </a:rPr>
              <a:t>развития транспортного образования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Инвестиции бизнеса в проекты развития вузов</a:t>
            </a:r>
            <a:r>
              <a:rPr lang="ru-RU" sz="2000" b="1" smtClean="0">
                <a:solidFill>
                  <a:srgbClr val="002060"/>
                </a:solidFill>
              </a:rPr>
              <a:t>, нацеленных на  </a:t>
            </a:r>
            <a:r>
              <a:rPr lang="ru-RU" sz="2000" b="1" dirty="0" smtClean="0">
                <a:solidFill>
                  <a:srgbClr val="FF0000"/>
                </a:solidFill>
              </a:rPr>
              <a:t>кадровые и научные перспективы </a:t>
            </a:r>
            <a:r>
              <a:rPr lang="ru-RU" sz="2000" b="1" dirty="0" smtClean="0">
                <a:solidFill>
                  <a:srgbClr val="002060"/>
                </a:solidFill>
              </a:rPr>
              <a:t>предприятий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3600400" cy="240905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512" y="2996952"/>
            <a:ext cx="3456384" cy="36004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Повышение роли</a:t>
            </a:r>
          </a:p>
          <a:p>
            <a:pPr>
              <a:lnSpc>
                <a:spcPts val="28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     Попечительских Советов</a:t>
            </a:r>
            <a:r>
              <a:rPr lang="ru-RU" sz="2000" b="1" dirty="0" smtClean="0">
                <a:solidFill>
                  <a:srgbClr val="002060"/>
                </a:solidFill>
              </a:rPr>
              <a:t>    </a:t>
            </a: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Формирование</a:t>
            </a:r>
          </a:p>
          <a:p>
            <a:pPr>
              <a:lnSpc>
                <a:spcPts val="28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     </a:t>
            </a:r>
            <a:r>
              <a:rPr lang="ru-RU" sz="2000" b="1" dirty="0" smtClean="0">
                <a:solidFill>
                  <a:srgbClr val="FF0000"/>
                </a:solidFill>
              </a:rPr>
              <a:t>Фонда целевого капитала</a:t>
            </a:r>
          </a:p>
          <a:p>
            <a:pPr>
              <a:lnSpc>
                <a:spcPts val="28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     вузов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851920" y="4240512"/>
            <a:ext cx="504056" cy="988688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429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685" y="116632"/>
            <a:ext cx="8957472" cy="43204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ИНИЦИАТИВА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764704"/>
            <a:ext cx="4824536" cy="20882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Создание системы  </a:t>
            </a:r>
            <a:r>
              <a:rPr lang="ru-RU" sz="2400" b="1" dirty="0" smtClean="0">
                <a:solidFill>
                  <a:srgbClr val="FF0000"/>
                </a:solidFill>
              </a:rPr>
              <a:t>международного рейтинга  </a:t>
            </a:r>
            <a:r>
              <a:rPr lang="ru-RU" sz="2400" b="1" dirty="0" smtClean="0">
                <a:solidFill>
                  <a:srgbClr val="002060"/>
                </a:solidFill>
              </a:rPr>
              <a:t>транспортных вузов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501008"/>
            <a:ext cx="8280920" cy="30963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Предложение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Поручить Ассоциации вузов транспорта при участии Минтранса России, работодателей, общественных организаций транспортников 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р</a:t>
            </a:r>
            <a:r>
              <a:rPr lang="ru-RU" sz="2000" b="1" dirty="0" smtClean="0">
                <a:solidFill>
                  <a:srgbClr val="FF0000"/>
                </a:solidFill>
              </a:rPr>
              <a:t>азработку предложений </a:t>
            </a:r>
            <a:r>
              <a:rPr lang="ru-RU" sz="2000" b="1" dirty="0" smtClean="0">
                <a:solidFill>
                  <a:srgbClr val="002060"/>
                </a:solidFill>
              </a:rPr>
              <a:t>по реализации проекта проведения  Международного рейтинга высших учебных заведений транспорта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максимальным охватом </a:t>
            </a:r>
            <a:r>
              <a:rPr lang="ru-RU" sz="2000" b="1" dirty="0" smtClean="0">
                <a:solidFill>
                  <a:srgbClr val="002060"/>
                </a:solidFill>
              </a:rPr>
              <a:t>российских и зарубежных вузов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80728"/>
            <a:ext cx="3312368" cy="230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500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5331</TotalTime>
  <Words>620</Words>
  <Application>Microsoft Office PowerPoint</Application>
  <PresentationFormat>Экран (4:3)</PresentationFormat>
  <Paragraphs>127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государственный университет путей сообщения (МИИТ)</dc:title>
  <dc:creator>VAS</dc:creator>
  <cp:lastModifiedBy>Windows User</cp:lastModifiedBy>
  <cp:revision>782</cp:revision>
  <cp:lastPrinted>2016-09-19T05:40:35Z</cp:lastPrinted>
  <dcterms:created xsi:type="dcterms:W3CDTF">2010-03-11T14:10:03Z</dcterms:created>
  <dcterms:modified xsi:type="dcterms:W3CDTF">2018-01-29T07:32:10Z</dcterms:modified>
</cp:coreProperties>
</file>